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Patrick Hand" panose="020F0502020204030204" pitchFamily="2" charset="0"/>
      <p:regular r:id="rId17"/>
    </p:embeddedFont>
  </p:embeddedFontLst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8063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  <p:txBody>
          <a:bodyPr/>
          <a:lstStyle/>
          <a:p>
            <a:endParaRPr lang="es-BO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  <p:txBody>
          <a:bodyPr/>
          <a:lstStyle/>
          <a:p>
            <a:endParaRPr lang="es-BO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6073" y="2776180"/>
            <a:ext cx="7211854" cy="1380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Frameworks Modernos en Desarrollo Web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966073" y="4570333"/>
            <a:ext cx="7211854" cy="882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Por Jose Manuel Callecusi</a:t>
            </a:r>
            <a:endParaRPr lang="en-US" sz="21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328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6073" y="3691890"/>
            <a:ext cx="8141851" cy="469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Diseño y Funcionamiento: Angular (Basado en Componentes)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966073" y="4513064"/>
            <a:ext cx="12698254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Angular emplea una arquitectura </a:t>
            </a:r>
            <a:r>
              <a:rPr lang="en-US" sz="1800" dirty="0">
                <a:solidFill>
                  <a:srgbClr val="CCCCCC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Basada en Componentes</a:t>
            </a: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, donde la aplicación es un árbol anidado. Los elementos clave son: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966073" y="5152430"/>
            <a:ext cx="1269825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Módulos (NgModules):</a:t>
            </a: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Contenedores que agrupan componentes, directivas y servicios relacionados (ej. </a:t>
            </a:r>
            <a:r>
              <a:rPr lang="en-US" sz="1800" dirty="0">
                <a:solidFill>
                  <a:srgbClr val="383838"/>
                </a:solidFill>
                <a:highlight>
                  <a:srgbClr val="EAEA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AppModule</a:t>
            </a: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).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966073" y="5617488"/>
            <a:ext cx="1269825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Componentes:</a:t>
            </a: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Unidades de construcción con lógica (</a:t>
            </a:r>
            <a:r>
              <a:rPr lang="en-US" sz="1800" dirty="0">
                <a:solidFill>
                  <a:srgbClr val="383838"/>
                </a:solidFill>
                <a:highlight>
                  <a:srgbClr val="EAEA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.ts</a:t>
            </a: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), plantilla (</a:t>
            </a:r>
            <a:r>
              <a:rPr lang="en-US" sz="1800" dirty="0">
                <a:solidFill>
                  <a:srgbClr val="383838"/>
                </a:solidFill>
                <a:highlight>
                  <a:srgbClr val="EAEA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.html</a:t>
            </a: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) y estilos (</a:t>
            </a:r>
            <a:r>
              <a:rPr lang="en-US" sz="1800" dirty="0">
                <a:solidFill>
                  <a:srgbClr val="383838"/>
                </a:solidFill>
                <a:highlight>
                  <a:srgbClr val="EAEA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.css</a:t>
            </a: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).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966073" y="6082546"/>
            <a:ext cx="12698254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Servicios:</a:t>
            </a: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Contienen lógica no visual (ej. petición a servidor) para reutilización y modularidad.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966073" y="6721912"/>
            <a:ext cx="12698254" cy="75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El funcionamiento es </a:t>
            </a:r>
            <a:r>
              <a:rPr lang="en-US" sz="1800" dirty="0">
                <a:solidFill>
                  <a:srgbClr val="CCCCCC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100% en el navegador del cliente</a:t>
            </a: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, con carga inicial mínima y renderizado dinámico sin recargas de página, ofreciendo una experiencia fluida.</a:t>
            </a:r>
            <a:endParaRPr lang="en-US" sz="18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2EDC1F6-5032-7826-8175-2D45CAB9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0783" y="7753350"/>
            <a:ext cx="1707710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4505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6073" y="4318754"/>
            <a:ext cx="7165538" cy="552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Introducción: La Evolución del Desarrollo Web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966073" y="5284827"/>
            <a:ext cx="12698254" cy="882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El desarrollo web ha transitado de sitios estáticos a </a:t>
            </a:r>
            <a:r>
              <a:rPr lang="en-US" sz="2150" dirty="0">
                <a:solidFill>
                  <a:srgbClr val="CCCCCC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aplicaciones interactivas</a:t>
            </a: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y complejas. Para manejar esta complejidad, los Frameworks se han consolidado como un estándar industrial, optimizando la eficiencia, seguridad y organización del desarrollo.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966073" y="6478310"/>
            <a:ext cx="12698254" cy="882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Este trabajo analiza dos herramientas clave: </a:t>
            </a:r>
            <a:r>
              <a:rPr lang="en-US" sz="2150" dirty="0">
                <a:solidFill>
                  <a:srgbClr val="CCCCCC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Laravel</a:t>
            </a: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(Backend) y </a:t>
            </a:r>
            <a:r>
              <a:rPr lang="en-US" sz="2150" dirty="0">
                <a:solidFill>
                  <a:srgbClr val="CCCCCC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Angular</a:t>
            </a: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(Frontend), detallando sus arquitecturas, funcionamiento y diferencias esenciales.</a:t>
            </a:r>
            <a:endParaRPr lang="en-US" sz="215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916B4F-EE08-53FA-2117-3FCD354ED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0783" y="7753350"/>
            <a:ext cx="1707710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2473" y="801529"/>
            <a:ext cx="6663928" cy="469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Investigación de Frameworks: Backend y Frontend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6452473" y="1622703"/>
            <a:ext cx="7211854" cy="1126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Laravel para el lado del servidor y Angular para el lado del cliente.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6452473" y="2402800"/>
            <a:ext cx="7211854" cy="2090261"/>
          </a:xfrm>
          <a:prstGeom prst="roundRect">
            <a:avLst>
              <a:gd name="adj" fmla="val 6999"/>
            </a:avLst>
          </a:prstGeom>
          <a:solidFill>
            <a:srgbClr val="F7F7F7"/>
          </a:solidFill>
          <a:ln w="3048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s-BO"/>
          </a:p>
        </p:txBody>
      </p:sp>
      <p:sp>
        <p:nvSpPr>
          <p:cNvPr id="6" name="Shape 3"/>
          <p:cNvSpPr/>
          <p:nvPr/>
        </p:nvSpPr>
        <p:spPr>
          <a:xfrm>
            <a:off x="6421993" y="2402800"/>
            <a:ext cx="121920" cy="2090261"/>
          </a:xfrm>
          <a:prstGeom prst="roundRect">
            <a:avLst>
              <a:gd name="adj" fmla="val 80831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es-BO"/>
          </a:p>
        </p:txBody>
      </p:sp>
      <p:sp>
        <p:nvSpPr>
          <p:cNvPr id="7" name="Text 4"/>
          <p:cNvSpPr/>
          <p:nvPr/>
        </p:nvSpPr>
        <p:spPr>
          <a:xfrm>
            <a:off x="6808946" y="2667833"/>
            <a:ext cx="2346365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Laravel: El Backend Robusto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808946" y="3101815"/>
            <a:ext cx="6590348" cy="1126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Un framework de PHP de código abierto, reconocido por su sintaxis elegante y expresiva, que simplifica tareas de desarrollo web y sigue el patrón </a:t>
            </a:r>
            <a:r>
              <a:rPr lang="en-US" sz="18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Modelo-Vista-Controlador (MVC)</a:t>
            </a: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.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6452473" y="5337691"/>
            <a:ext cx="7211854" cy="2090261"/>
          </a:xfrm>
          <a:prstGeom prst="roundRect">
            <a:avLst>
              <a:gd name="adj" fmla="val 6999"/>
            </a:avLst>
          </a:prstGeom>
          <a:solidFill>
            <a:srgbClr val="F7F7F7"/>
          </a:solidFill>
          <a:ln w="3048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s-BO"/>
          </a:p>
        </p:txBody>
      </p:sp>
      <p:sp>
        <p:nvSpPr>
          <p:cNvPr id="10" name="Shape 7"/>
          <p:cNvSpPr/>
          <p:nvPr/>
        </p:nvSpPr>
        <p:spPr>
          <a:xfrm>
            <a:off x="6421993" y="5337691"/>
            <a:ext cx="121920" cy="2090261"/>
          </a:xfrm>
          <a:prstGeom prst="roundRect">
            <a:avLst>
              <a:gd name="adj" fmla="val 80831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es-BO"/>
          </a:p>
        </p:txBody>
      </p:sp>
      <p:sp>
        <p:nvSpPr>
          <p:cNvPr id="11" name="Text 8"/>
          <p:cNvSpPr/>
          <p:nvPr/>
        </p:nvSpPr>
        <p:spPr>
          <a:xfrm>
            <a:off x="6808946" y="5602724"/>
            <a:ext cx="2555558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Angular: El Frontend Dinámico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808946" y="6036707"/>
            <a:ext cx="6590348" cy="1126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Una plataforma y framework desarrollado por Google, ideal para construir </a:t>
            </a:r>
            <a:r>
              <a:rPr lang="en-US" sz="18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Aplicaciones de Una Sola Página (SPA)</a:t>
            </a: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utilizando HTML y TypeScript, ofreciendo una experiencia de usuario fluida.</a:t>
            </a:r>
            <a:endParaRPr lang="en-US" sz="18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83DB794-2366-2AEB-0AD2-93117655F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0783" y="7753350"/>
            <a:ext cx="1707710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3897" y="734616"/>
            <a:ext cx="5330547" cy="397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Laravel: Características Clave para el Backend</a:t>
            </a:r>
            <a:endParaRPr lang="en-US" sz="2500" dirty="0"/>
          </a:p>
        </p:txBody>
      </p:sp>
      <p:sp>
        <p:nvSpPr>
          <p:cNvPr id="4" name="Text 1"/>
          <p:cNvSpPr/>
          <p:nvPr/>
        </p:nvSpPr>
        <p:spPr>
          <a:xfrm>
            <a:off x="6413897" y="1430060"/>
            <a:ext cx="7289006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Laravel, creado por Taylor Otwell, busca hacer el desarrollo "agradable y creativo". Sus principales características son: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8430" y="2295585"/>
            <a:ext cx="298013" cy="2980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59692" y="2289334"/>
            <a:ext cx="1987510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Eloquent ORM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7059692" y="2656880"/>
            <a:ext cx="6643211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Permite interactuar con la base de datos usando objetos PHP, simplificando consultas SQL. </a:t>
            </a:r>
            <a:r>
              <a:rPr lang="en-US" sz="1550" dirty="0">
                <a:solidFill>
                  <a:srgbClr val="383838"/>
                </a:solidFill>
                <a:highlight>
                  <a:srgbClr val="EAEA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User::all()</a:t>
            </a: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es un ejemplo de su potencia.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8430" y="3696355"/>
            <a:ext cx="298013" cy="29801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059692" y="3690104"/>
            <a:ext cx="1987510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Motor de Plantillas Blade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7059692" y="4057650"/>
            <a:ext cx="6643211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Un sistema ligero y potente para mezclar HTML y lógica PHP, facilitando la creación de vistas dinámicas.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8430" y="5097125"/>
            <a:ext cx="298013" cy="29801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059692" y="5090874"/>
            <a:ext cx="1987510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Artisan Console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7059692" y="5458420"/>
            <a:ext cx="6643211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Automatiza tareas repetitivas mediante línea de comandos (ej. creación de controladores, </a:t>
            </a:r>
            <a:r>
              <a:rPr lang="en-US" sz="1550" dirty="0" err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modelos</a:t>
            </a: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).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8430" y="6497895"/>
            <a:ext cx="298013" cy="29801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059692" y="6491645"/>
            <a:ext cx="1987510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Seguridad Integrada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7059692" y="6859191"/>
            <a:ext cx="6643211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Protección automática contra inyecciones SQL, XSS y CSRF, asegurando la aplicación desde el inicio.</a:t>
            </a:r>
            <a:endParaRPr lang="en-US" sz="155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3D7C533-7D80-894F-8980-9B43DB1B1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0783" y="7753350"/>
            <a:ext cx="1707710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2473" y="1410414"/>
            <a:ext cx="6678811" cy="552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Aplicación de Laravel en el Desarrollo Web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452473" y="2376488"/>
            <a:ext cx="7211854" cy="882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 entornos profesionales, Laravel se utiliza para construir la </a:t>
            </a:r>
            <a:r>
              <a:rPr lang="en-US" sz="215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API</a:t>
            </a: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. Se encarga de la lógica y los datos: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452473" y="3569970"/>
            <a:ext cx="7211854" cy="441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450"/>
              </a:lnSpc>
              <a:buSzPct val="100000"/>
              <a:buChar char="•"/>
            </a:pP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Recibir peticiones del cliente.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52473" y="4108013"/>
            <a:ext cx="7211854" cy="441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450"/>
              </a:lnSpc>
              <a:buSzPct val="100000"/>
              <a:buChar char="•"/>
            </a:pP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Validar permisos de usuario.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452473" y="4646057"/>
            <a:ext cx="7211854" cy="441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450"/>
              </a:lnSpc>
              <a:buSzPct val="100000"/>
              <a:buChar char="•"/>
            </a:pP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Consultar y manipular la base de datos.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6452473" y="5184100"/>
            <a:ext cx="7211854" cy="441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450"/>
              </a:lnSpc>
              <a:buSzPct val="100000"/>
              <a:buChar char="•"/>
            </a:pP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Devolver información en formato JSON para el Frontend.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6452473" y="5936099"/>
            <a:ext cx="7211854" cy="882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Su foco no son los aspectos visuales, sino la robustez y funcionalidad del lado del servidor.</a:t>
            </a:r>
            <a:endParaRPr lang="en-US" sz="215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EE724D7-5FE5-2807-D25D-A575800DC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0783" y="7753350"/>
            <a:ext cx="1707710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430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2015" y="693063"/>
            <a:ext cx="4759762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Angular: La Plataforma de Google para el Frontend</a:t>
            </a:r>
            <a:endParaRPr lang="en-US" sz="2050" dirty="0"/>
          </a:p>
        </p:txBody>
      </p:sp>
      <p:sp>
        <p:nvSpPr>
          <p:cNvPr id="4" name="Text 1"/>
          <p:cNvSpPr/>
          <p:nvPr/>
        </p:nvSpPr>
        <p:spPr>
          <a:xfrm>
            <a:off x="882015" y="1266230"/>
            <a:ext cx="7379970" cy="524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Angular es una solución completa para construir </a:t>
            </a:r>
            <a:r>
              <a:rPr lang="en-US" sz="125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Single Page Applications (SPA)</a:t>
            </a:r>
            <a:r>
              <a:rPr lang="en-US" sz="12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usando HTML y TypeScript. Es mantenido por Google y se destaca por: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882015" y="1974533"/>
            <a:ext cx="163711" cy="204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Patrick Hand Light" pitchFamily="34" charset="0"/>
                <a:ea typeface="Patrick Hand Light" pitchFamily="34" charset="-122"/>
                <a:cs typeface="Patrick Hand Light" pitchFamily="34" charset="-120"/>
              </a:rPr>
              <a:t>01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882015" y="2229922"/>
            <a:ext cx="7379970" cy="22860"/>
          </a:xfrm>
          <a:prstGeom prst="rect">
            <a:avLst/>
          </a:prstGeom>
          <a:solidFill>
            <a:srgbClr val="CCCCCC"/>
          </a:solidFill>
          <a:ln/>
        </p:spPr>
        <p:txBody>
          <a:bodyPr/>
          <a:lstStyle/>
          <a:p>
            <a:endParaRPr lang="es-BO"/>
          </a:p>
        </p:txBody>
      </p:sp>
      <p:sp>
        <p:nvSpPr>
          <p:cNvPr id="7" name="Text 4"/>
          <p:cNvSpPr/>
          <p:nvPr/>
        </p:nvSpPr>
        <p:spPr>
          <a:xfrm>
            <a:off x="882015" y="2357438"/>
            <a:ext cx="1638062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Uso de TypeScript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882015" y="2660452"/>
            <a:ext cx="7379970" cy="524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Un superconjunto de JavaScript que añade tipado estático, permitiendo detectar errores en tiempo de desarrollo y mejorando la calidad del código.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882015" y="3471029"/>
            <a:ext cx="163711" cy="204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Patrick Hand Light" pitchFamily="34" charset="0"/>
                <a:ea typeface="Patrick Hand Light" pitchFamily="34" charset="-122"/>
                <a:cs typeface="Patrick Hand Light" pitchFamily="34" charset="-120"/>
              </a:rPr>
              <a:t>02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882015" y="3726418"/>
            <a:ext cx="7379970" cy="22860"/>
          </a:xfrm>
          <a:prstGeom prst="rect">
            <a:avLst/>
          </a:prstGeom>
          <a:solidFill>
            <a:srgbClr val="CCCCCC"/>
          </a:solidFill>
          <a:ln/>
        </p:spPr>
        <p:txBody>
          <a:bodyPr/>
          <a:lstStyle/>
          <a:p>
            <a:endParaRPr lang="es-BO"/>
          </a:p>
        </p:txBody>
      </p:sp>
      <p:sp>
        <p:nvSpPr>
          <p:cNvPr id="11" name="Text 8"/>
          <p:cNvSpPr/>
          <p:nvPr/>
        </p:nvSpPr>
        <p:spPr>
          <a:xfrm>
            <a:off x="882015" y="3853934"/>
            <a:ext cx="2210157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Arquitectura Basada en Componentes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882015" y="4156948"/>
            <a:ext cx="7379970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La aplicación se divide en piezas reutilizables que encapsulan lógica, vista y estilo (ej. </a:t>
            </a:r>
            <a:r>
              <a:rPr lang="en-US" sz="1250" dirty="0">
                <a:solidFill>
                  <a:srgbClr val="383838"/>
                </a:solidFill>
                <a:highlight>
                  <a:srgbClr val="EAEA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HeaderComponent</a:t>
            </a:r>
            <a:r>
              <a:rPr lang="en-US" sz="12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, </a:t>
            </a:r>
            <a:r>
              <a:rPr lang="en-US" sz="1250" dirty="0">
                <a:solidFill>
                  <a:srgbClr val="383838"/>
                </a:solidFill>
                <a:highlight>
                  <a:srgbClr val="EAEA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ProductListComponent</a:t>
            </a:r>
            <a:r>
              <a:rPr lang="en-US" sz="12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).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882015" y="4982766"/>
            <a:ext cx="163711" cy="204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Patrick Hand Light" pitchFamily="34" charset="0"/>
                <a:ea typeface="Patrick Hand Light" pitchFamily="34" charset="-122"/>
                <a:cs typeface="Patrick Hand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882015" y="5238155"/>
            <a:ext cx="7379970" cy="22860"/>
          </a:xfrm>
          <a:prstGeom prst="rect">
            <a:avLst/>
          </a:prstGeom>
          <a:solidFill>
            <a:srgbClr val="CCCCCC"/>
          </a:solidFill>
          <a:ln/>
        </p:spPr>
        <p:txBody>
          <a:bodyPr/>
          <a:lstStyle/>
          <a:p>
            <a:endParaRPr lang="es-BO"/>
          </a:p>
        </p:txBody>
      </p:sp>
      <p:sp>
        <p:nvSpPr>
          <p:cNvPr id="15" name="Text 12"/>
          <p:cNvSpPr/>
          <p:nvPr/>
        </p:nvSpPr>
        <p:spPr>
          <a:xfrm>
            <a:off x="882015" y="5365671"/>
            <a:ext cx="1638062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Two-Way Data Binding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882015" y="5668685"/>
            <a:ext cx="7379970" cy="524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Sincronización automática entre el Modelo (TypeScript) y la Vista (HTML), actualizando instantáneamente los datos en ambas direcciones.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882015" y="6479262"/>
            <a:ext cx="163711" cy="204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Patrick Hand Light" pitchFamily="34" charset="0"/>
                <a:ea typeface="Patrick Hand Light" pitchFamily="34" charset="-122"/>
                <a:cs typeface="Patrick Hand Light" pitchFamily="34" charset="-120"/>
              </a:rPr>
              <a:t>04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882015" y="6734651"/>
            <a:ext cx="7379970" cy="22860"/>
          </a:xfrm>
          <a:prstGeom prst="rect">
            <a:avLst/>
          </a:prstGeom>
          <a:solidFill>
            <a:srgbClr val="CCCCCC"/>
          </a:solidFill>
          <a:ln/>
        </p:spPr>
        <p:txBody>
          <a:bodyPr/>
          <a:lstStyle/>
          <a:p>
            <a:endParaRPr lang="es-BO"/>
          </a:p>
        </p:txBody>
      </p:sp>
      <p:sp>
        <p:nvSpPr>
          <p:cNvPr id="19" name="Text 16"/>
          <p:cNvSpPr/>
          <p:nvPr/>
        </p:nvSpPr>
        <p:spPr>
          <a:xfrm>
            <a:off x="882015" y="6862167"/>
            <a:ext cx="1638062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Inyección de Dependencias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882015" y="7165181"/>
            <a:ext cx="7379970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Patrón de diseño que promueve la modularidad, facilidad de prueba y gestión eficiente de servicios en la aplicación.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6073" y="951786"/>
            <a:ext cx="6777395" cy="552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Aplicación de Angular en el Desarrollo Web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966073" y="1917859"/>
            <a:ext cx="7211854" cy="1765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Angular es ideal para crear </a:t>
            </a:r>
            <a:r>
              <a:rPr lang="en-US" sz="215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SPAs</a:t>
            </a: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que ofrecen una experiencia de usuario rápida y fluida. A diferencia de las webs tradicionales, las SPAs cargan la página una sola vez y actualizan dinámicamente solo las partes necesarias.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966073" y="3994309"/>
            <a:ext cx="7211854" cy="882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450"/>
              </a:lnSpc>
              <a:buSzPct val="100000"/>
              <a:buChar char="•"/>
            </a:pP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Carga inicial mínima: El servidor envía un ligero </a:t>
            </a:r>
            <a:r>
              <a:rPr lang="en-US" sz="2150" dirty="0">
                <a:solidFill>
                  <a:srgbClr val="383838"/>
                </a:solidFill>
                <a:highlight>
                  <a:srgbClr val="EAEA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index.html</a:t>
            </a: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y los scripts JavaScript.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66073" y="4973836"/>
            <a:ext cx="7211854" cy="882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450"/>
              </a:lnSpc>
              <a:buSzPct val="100000"/>
              <a:buChar char="•"/>
            </a:pP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Renderizado dinámico: Angular controla el DOM y renderiza componentes según la URL.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966073" y="5953363"/>
            <a:ext cx="7211854" cy="1324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450"/>
              </a:lnSpc>
              <a:buSzPct val="100000"/>
              <a:buChar char="•"/>
            </a:pP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Navegación sin recarga: El usuario cambia de sección sin recargar la página completa, mejorando la velocidad y reduciendo el consumo de ancho de banda.</a:t>
            </a:r>
            <a:endParaRPr lang="en-US" sz="2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36759" y="854988"/>
            <a:ext cx="5404521" cy="476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Diseño y Funcionamiento: Laravel (MVC)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7962723" y="1866514"/>
            <a:ext cx="6084016" cy="7616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Laravel se basa en el patrón </a:t>
            </a:r>
            <a:r>
              <a:rPr lang="en-US" sz="215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Modelo-Vista-Controlador (MVC)</a:t>
            </a: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para la separación de responsabilidades: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962723" y="3059997"/>
            <a:ext cx="6084016" cy="7616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450"/>
              </a:lnSpc>
              <a:buSzPct val="100000"/>
              <a:buChar char="•"/>
            </a:pPr>
            <a:r>
              <a:rPr lang="en-US" sz="215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Modelo:</a:t>
            </a: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Gestiona datos y lógica de negocio, interactuando con la base de datos (ej. </a:t>
            </a:r>
            <a:r>
              <a:rPr lang="en-US" sz="2150" dirty="0">
                <a:solidFill>
                  <a:srgbClr val="383838"/>
                </a:solidFill>
                <a:highlight>
                  <a:srgbClr val="EAEA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</a:t>
            </a: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para tabla </a:t>
            </a:r>
            <a:r>
              <a:rPr lang="en-US" sz="2150" dirty="0">
                <a:solidFill>
                  <a:srgbClr val="383838"/>
                </a:solidFill>
                <a:highlight>
                  <a:srgbClr val="EAEA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users</a:t>
            </a: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).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962723" y="4039524"/>
            <a:ext cx="6084016" cy="7616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450"/>
              </a:lnSpc>
              <a:buSzPct val="100000"/>
              <a:buChar char="•"/>
            </a:pPr>
            <a:r>
              <a:rPr lang="en-US" sz="215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Vista:</a:t>
            </a: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La capa de presentación que el usuario ve, construida con el motor de plantillas Blade.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962723" y="5019051"/>
            <a:ext cx="6084016" cy="7616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450"/>
              </a:lnSpc>
              <a:buSzPct val="100000"/>
              <a:buChar char="•"/>
            </a:pPr>
            <a:r>
              <a:rPr lang="en-US" sz="215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Controlador:</a:t>
            </a: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Actúa como intermediario, procesando peticiones, interactuando con el Modelo y seleccionando la Vista adecuada.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962723" y="6212534"/>
            <a:ext cx="6084016" cy="7616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Su funcionamiento es lineal, ejecutándose en el servidor con cada solicitud.</a:t>
            </a:r>
            <a:endParaRPr lang="en-US" sz="215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488B492-9C1C-F8E6-BC55-21A0ED5D3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83" y="7753350"/>
            <a:ext cx="1707710" cy="476250"/>
          </a:xfrm>
          <a:prstGeom prst="rect">
            <a:avLst/>
          </a:prstGeom>
        </p:spPr>
      </p:pic>
      <p:pic>
        <p:nvPicPr>
          <p:cNvPr id="1026" name="Picture 2" descr="Patrón de diseño Modelo Vista Controlador (MVC) - Oscar Blancarte -  Software Architecture">
            <a:extLst>
              <a:ext uri="{FF2B5EF4-FFF2-40B4-BE49-F238E27FC236}">
                <a16:creationId xmlns:a16="http://schemas.microsoft.com/office/drawing/2014/main" id="{1786571F-95DA-653E-0CFD-B56392B6D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80" y="805756"/>
            <a:ext cx="7324272" cy="646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073" y="830104"/>
            <a:ext cx="4387810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Ciclo de Vida de una Petición en Laravel</a:t>
            </a: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3" y="1602938"/>
            <a:ext cx="966073" cy="11593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25266" y="1796058"/>
            <a:ext cx="1932265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1. Entrada (Request)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2125266" y="2153364"/>
            <a:ext cx="11539061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El usuario accede a una URL, iniciando la petición al servidor.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073" y="2762250"/>
            <a:ext cx="966073" cy="11593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25266" y="2955369"/>
            <a:ext cx="1932265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2. Enrutamiento (Routes)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2125266" y="3312676"/>
            <a:ext cx="11539061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Laravel intercepta la URL y la dirige al Controlador correspondiente (ej. </a:t>
            </a:r>
            <a:r>
              <a:rPr lang="en-US" sz="1500" dirty="0">
                <a:solidFill>
                  <a:srgbClr val="383838"/>
                </a:solidFill>
                <a:highlight>
                  <a:srgbClr val="EAEA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web.php</a:t>
            </a: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, </a:t>
            </a:r>
            <a:r>
              <a:rPr lang="en-US" sz="1500" dirty="0">
                <a:solidFill>
                  <a:srgbClr val="383838"/>
                </a:solidFill>
                <a:highlight>
                  <a:srgbClr val="EAEA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api.php</a:t>
            </a: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).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073" y="3921562"/>
            <a:ext cx="966073" cy="115931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25266" y="4114681"/>
            <a:ext cx="1932265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3. Procesamiento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2125266" y="4471988"/>
            <a:ext cx="11539061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El Controlador ejecuta la lógica necesaria para manejar la petición (ej. "Buscar alumno con ID 5").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073" y="5080873"/>
            <a:ext cx="966073" cy="115931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25266" y="5273993"/>
            <a:ext cx="1932265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4. Consulta de Datos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2125266" y="5631299"/>
            <a:ext cx="11539061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El Controlador invoca al Modelo para obtener la información relevante de la Base de Datos.</a:t>
            </a:r>
            <a:endParaRPr lang="en-US" sz="15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073" y="6240185"/>
            <a:ext cx="966073" cy="115931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125266" y="6433304"/>
            <a:ext cx="1932265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5. Respuesta (Response)</a:t>
            </a:r>
            <a:endParaRPr lang="en-US" sz="1500" dirty="0"/>
          </a:p>
        </p:txBody>
      </p:sp>
      <p:sp>
        <p:nvSpPr>
          <p:cNvPr id="17" name="Text 10"/>
          <p:cNvSpPr/>
          <p:nvPr/>
        </p:nvSpPr>
        <p:spPr>
          <a:xfrm>
            <a:off x="2125266" y="6790611"/>
            <a:ext cx="11539061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El Controlador inyecta los datos en una Vista y envía el HTML final al navegador del usuario.</a:t>
            </a:r>
            <a:endParaRPr lang="en-US" sz="1500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EAEE0984-D6B0-FB8A-DC2C-27CB52F33C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30783" y="7753350"/>
            <a:ext cx="1707710" cy="4762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948</Words>
  <Application>Microsoft Office PowerPoint</Application>
  <PresentationFormat>Personalizado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Patrick Hand</vt:lpstr>
      <vt:lpstr>Patrick Hand Light</vt:lpstr>
      <vt:lpstr>Consolas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Jose Manuel</dc:creator>
  <cp:lastModifiedBy>Jose Manuel</cp:lastModifiedBy>
  <cp:revision>2</cp:revision>
  <dcterms:created xsi:type="dcterms:W3CDTF">2025-12-19T07:16:52Z</dcterms:created>
  <dcterms:modified xsi:type="dcterms:W3CDTF">2025-12-19T07:24:25Z</dcterms:modified>
</cp:coreProperties>
</file>